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5a956b25b_0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45a956b25b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5a956b25b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45a956b25b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5a956b25b_0_6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5a956b25b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5a956b25b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45a956b25b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45a956b25b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45a956b25b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34cbabeb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34cbabeb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5a956b25b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5a956b25b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34cbabeb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34cbabeb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5a956b25b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5a956b25b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5a956b25b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5a956b25b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5a956b25b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5a956b25b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5a956b25b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45a956b25b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5a956b25b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5a956b25b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407550" y="2912100"/>
            <a:ext cx="8328900" cy="16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88"/>
              <a:t>Периодические специализированные</a:t>
            </a:r>
            <a:endParaRPr sz="3688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88"/>
              <a:t>издания</a:t>
            </a:r>
            <a:r>
              <a:rPr lang="ru" sz="4911"/>
              <a:t> </a:t>
            </a:r>
            <a:endParaRPr sz="491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</a:rPr>
              <a:t>(второе полугодие 2022 года)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746625" y="1053900"/>
            <a:ext cx="5139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Подписка библиотеки </a:t>
            </a:r>
            <a:r>
              <a:rPr b="1" lang="ru" sz="2200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200">
              <a:solidFill>
                <a:srgbClr val="07376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ГАПОУ СО “Северный педагогический  колледж”</a:t>
            </a:r>
            <a:endParaRPr b="1" sz="17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50" y="82125"/>
            <a:ext cx="3606649" cy="26515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ctrTitle"/>
          </p:nvPr>
        </p:nvSpPr>
        <p:spPr>
          <a:xfrm>
            <a:off x="2851125" y="472800"/>
            <a:ext cx="5852100" cy="16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Основы безопасности жизнедеятельности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91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- 6 выпусков в полугодие</a:t>
            </a:r>
            <a:endParaRPr sz="302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2"/>
          <p:cNvSpPr txBox="1"/>
          <p:nvPr>
            <p:ph idx="1" type="subTitle"/>
          </p:nvPr>
        </p:nvSpPr>
        <p:spPr>
          <a:xfrm>
            <a:off x="2851125" y="1962850"/>
            <a:ext cx="6160800" cy="16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Информационно-методическое издание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по детской безопасности.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Среди материалов журнала методические разработки уроков,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сценарии проведения внеклассных мероприятий.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2869600" y="4278075"/>
            <a:ext cx="585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2021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50" y="601750"/>
            <a:ext cx="2510075" cy="34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ctrTitle"/>
          </p:nvPr>
        </p:nvSpPr>
        <p:spPr>
          <a:xfrm>
            <a:off x="2869600" y="401175"/>
            <a:ext cx="5852100" cy="16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Педагогика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91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- 6 выпусков в полугодие</a:t>
            </a:r>
            <a:endParaRPr sz="302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3"/>
          <p:cNvSpPr txBox="1"/>
          <p:nvPr>
            <p:ph idx="1" type="subTitle"/>
          </p:nvPr>
        </p:nvSpPr>
        <p:spPr>
          <a:xfrm>
            <a:off x="2869600" y="1604650"/>
            <a:ext cx="6160800" cy="21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Научно–теоретический журнал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Российской академии образования.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В издании публикуются результаты научных исследований по теории и истории педагогики, подготовке педагогических кадров, сравнительной педагогике,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современной образовательной политике.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2869600" y="4278075"/>
            <a:ext cx="585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2013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709088"/>
            <a:ext cx="2564801" cy="372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ctrTitle"/>
          </p:nvPr>
        </p:nvSpPr>
        <p:spPr>
          <a:xfrm>
            <a:off x="2869600" y="401175"/>
            <a:ext cx="5852100" cy="16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Ребенок в детском саду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91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- 6 выпусков в полугодие</a:t>
            </a:r>
            <a:endParaRPr sz="302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24"/>
          <p:cNvSpPr txBox="1"/>
          <p:nvPr>
            <p:ph idx="1" type="subTitle"/>
          </p:nvPr>
        </p:nvSpPr>
        <p:spPr>
          <a:xfrm>
            <a:off x="2869600" y="1604650"/>
            <a:ext cx="6160800" cy="21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Иллюстрированный методический журнал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для педагогов дошкольных образовательных организаций, детей и родителей.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Содержит практический материал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разной направленности, охватывает все стороны развития ребенка,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вариативные формы организации воспитательно-образовательного процесса.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2869600" y="4278075"/>
            <a:ext cx="585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2009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2893" l="0" r="7629" t="0"/>
          <a:stretch/>
        </p:blipFill>
        <p:spPr>
          <a:xfrm>
            <a:off x="181050" y="582225"/>
            <a:ext cx="2554175" cy="375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ctrTitle"/>
          </p:nvPr>
        </p:nvSpPr>
        <p:spPr>
          <a:xfrm>
            <a:off x="2869600" y="401175"/>
            <a:ext cx="5852100" cy="16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Социальная работа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91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- 2 выпуска в полугодие</a:t>
            </a:r>
            <a:endParaRPr sz="302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5"/>
          <p:cNvSpPr txBox="1"/>
          <p:nvPr>
            <p:ph idx="1" type="subTitle"/>
          </p:nvPr>
        </p:nvSpPr>
        <p:spPr>
          <a:xfrm>
            <a:off x="2869600" y="1604650"/>
            <a:ext cx="6160800" cy="116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Журнал создан для профессиональной помощи тем, кто работает с людьми,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широкой пропаганды опыта социальной работы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и социальной педагогики в России и за рубежом.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2869600" y="4278075"/>
            <a:ext cx="585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2015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300" y="639525"/>
            <a:ext cx="2647301" cy="352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ctrTitle"/>
          </p:nvPr>
        </p:nvSpPr>
        <p:spPr>
          <a:xfrm>
            <a:off x="2869600" y="401175"/>
            <a:ext cx="5852100" cy="16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Физическая культура в школе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91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- 4 выпуска в полугодие</a:t>
            </a:r>
            <a:endParaRPr sz="302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6"/>
          <p:cNvSpPr txBox="1"/>
          <p:nvPr>
            <p:ph idx="1" type="subTitle"/>
          </p:nvPr>
        </p:nvSpPr>
        <p:spPr>
          <a:xfrm>
            <a:off x="2869600" y="1604650"/>
            <a:ext cx="6160800" cy="24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Научно-методический журнал, в котором публикуются поурочные планы и методические разработки уроков,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 внеклассных и общешкольных мероприятий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по физической культуре,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военно-патриотическому воспитанию подрастающего поколения,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тестовые задания для проверки теоретической и двигательной подготовленности учащихся.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2869600" y="4278075"/>
            <a:ext cx="585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2012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 b="5106" l="0" r="0" t="3702"/>
          <a:stretch/>
        </p:blipFill>
        <p:spPr>
          <a:xfrm>
            <a:off x="224050" y="558750"/>
            <a:ext cx="2645550" cy="341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3037400" y="486950"/>
            <a:ext cx="56514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44">
                <a:latin typeface="Times New Roman"/>
                <a:ea typeface="Times New Roman"/>
                <a:cs typeface="Times New Roman"/>
                <a:sym typeface="Times New Roman"/>
              </a:rPr>
              <a:t>Воспитание и обучение детей</a:t>
            </a:r>
            <a:endParaRPr sz="30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44">
                <a:latin typeface="Times New Roman"/>
                <a:ea typeface="Times New Roman"/>
                <a:cs typeface="Times New Roman"/>
                <a:sym typeface="Times New Roman"/>
              </a:rPr>
              <a:t> с нарушениями развития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33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- 4 выпуска в полугодие</a:t>
            </a:r>
            <a:endParaRPr sz="1933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0" l="9465" r="4946" t="3044"/>
          <a:stretch/>
        </p:blipFill>
        <p:spPr>
          <a:xfrm>
            <a:off x="372525" y="590875"/>
            <a:ext cx="2249375" cy="35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2596525" y="2028950"/>
            <a:ext cx="600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Научно-методический журнал о современном состоянии системы образования обучающихся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 ограниченными возможностями здоровья.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Публикация актуальных методических разработок, которые могут быть использованы в практике образовательных организаций.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2507275" y="4255200"/>
            <a:ext cx="618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2012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ctrTitle"/>
          </p:nvPr>
        </p:nvSpPr>
        <p:spPr>
          <a:xfrm>
            <a:off x="3037400" y="486950"/>
            <a:ext cx="56514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44">
                <a:latin typeface="Times New Roman"/>
                <a:ea typeface="Times New Roman"/>
                <a:cs typeface="Times New Roman"/>
                <a:sym typeface="Times New Roman"/>
              </a:rPr>
              <a:t>Воспитание школьников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33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- 4 выпуска в полугодие</a:t>
            </a:r>
            <a:endParaRPr sz="1933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750825" y="1464425"/>
            <a:ext cx="6003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Теоретический и научно-методический журнал, главная задача которого — помощь школе, учреждениям дополнительного образования и родителям в воспитании детей. 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Особое внимание уделяется подготовке школьников к свободному, осмысленному жизненному выбору, воспитанию творческой личности, обладающей качествами, необходимыми для достижения успеха 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 избранной деятельности.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507275" y="4255200"/>
            <a:ext cx="618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2012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4388" r="4941" t="2296"/>
          <a:stretch/>
        </p:blipFill>
        <p:spPr>
          <a:xfrm>
            <a:off x="186250" y="572900"/>
            <a:ext cx="2321025" cy="35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ctrTitle"/>
          </p:nvPr>
        </p:nvSpPr>
        <p:spPr>
          <a:xfrm>
            <a:off x="2371725" y="283025"/>
            <a:ext cx="6331500" cy="17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lang="ru" sz="3033">
                <a:latin typeface="Times New Roman"/>
                <a:ea typeface="Times New Roman"/>
                <a:cs typeface="Times New Roman"/>
                <a:sym typeface="Times New Roman"/>
              </a:rPr>
              <a:t>Дополнительное образование </a:t>
            </a:r>
            <a:endParaRPr sz="303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33">
                <a:latin typeface="Times New Roman"/>
                <a:ea typeface="Times New Roman"/>
                <a:cs typeface="Times New Roman"/>
                <a:sym typeface="Times New Roman"/>
              </a:rPr>
              <a:t>и воспитание</a:t>
            </a:r>
            <a:endParaRPr sz="303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1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- 6 выпусков в полугодие</a:t>
            </a:r>
            <a:endParaRPr sz="191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725500"/>
            <a:ext cx="2066925" cy="292662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2564625" y="2030825"/>
            <a:ext cx="5945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Научно-методический журнал - незаменимый помощник и консультант в теории и практике дополнительного образования.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Среди авторов - руководители, методисты и педагоги образовательных учреждений 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 учреждений дополнительного образования.</a:t>
            </a:r>
            <a:endParaRPr b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2449975" y="4049375"/>
            <a:ext cx="625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2010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ctrTitle"/>
          </p:nvPr>
        </p:nvSpPr>
        <p:spPr>
          <a:xfrm>
            <a:off x="2371725" y="512250"/>
            <a:ext cx="63315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Дошкольная педагогика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1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- 5 выпусков в полугодие</a:t>
            </a:r>
            <a:endParaRPr sz="302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2371725" y="1489575"/>
            <a:ext cx="6331500" cy="24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Научно-практический журнал,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на страницах которого можно найти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новые формы образовательной деятельности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в ДОУ, дидактические игры, песенки, сказки,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сценарии развлечений.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Публикуется материал по психологическому сопровождению ребенка в ДОУ, а также работе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 с детьми, имеющими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особые образовательные потребности.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50" y="754150"/>
            <a:ext cx="2237850" cy="3067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2464300" y="4278075"/>
            <a:ext cx="625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2008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ctrTitle"/>
          </p:nvPr>
        </p:nvSpPr>
        <p:spPr>
          <a:xfrm>
            <a:off x="2371725" y="472800"/>
            <a:ext cx="6331500" cy="16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Дошкольное воспитание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91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- 6 выпусков в полугодие</a:t>
            </a:r>
            <a:endParaRPr sz="302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8"/>
          <p:cNvSpPr txBox="1"/>
          <p:nvPr>
            <p:ph idx="1" type="subTitle"/>
          </p:nvPr>
        </p:nvSpPr>
        <p:spPr>
          <a:xfrm>
            <a:off x="2554425" y="1461375"/>
            <a:ext cx="6457500" cy="264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Ж</a:t>
            </a: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урнал,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осуществляющий теоретико-методическое  сопровождение развития 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дошкольного образования в России, пропагандирующий передовой педагогический опыт.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Проводник научных идей и теорий,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активный распространитель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новаторских находок  и инновационных технологий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2464300" y="4278075"/>
            <a:ext cx="625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2008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3316" l="0" r="4104" t="0"/>
          <a:stretch/>
        </p:blipFill>
        <p:spPr>
          <a:xfrm>
            <a:off x="209700" y="673375"/>
            <a:ext cx="2344725" cy="33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ctrTitle"/>
          </p:nvPr>
        </p:nvSpPr>
        <p:spPr>
          <a:xfrm>
            <a:off x="2554425" y="472800"/>
            <a:ext cx="6148800" cy="16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Духовно-нравственное 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воспитание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91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- 3 выпуска в полугодие</a:t>
            </a:r>
            <a:endParaRPr sz="302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9"/>
          <p:cNvSpPr txBox="1"/>
          <p:nvPr>
            <p:ph idx="1" type="subTitle"/>
          </p:nvPr>
        </p:nvSpPr>
        <p:spPr>
          <a:xfrm>
            <a:off x="2621900" y="1811775"/>
            <a:ext cx="6257400" cy="21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Научно-просветительский журнал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знакомит с тысячелетним опытом православного духовно-нравственного воспитания.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Читатель найдет здесь  программы по духовно-нравственному воспитанию детей, разработки уроков и классных часов на темы Священной истории, сценарии религиозных и фольклорных праздников.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464300" y="4278075"/>
            <a:ext cx="625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2013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50" y="713813"/>
            <a:ext cx="2347150" cy="32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ctrTitle"/>
          </p:nvPr>
        </p:nvSpPr>
        <p:spPr>
          <a:xfrm>
            <a:off x="2371725" y="472800"/>
            <a:ext cx="6331500" cy="16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Логопед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91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- 5 выпусков в полугодие</a:t>
            </a:r>
            <a:endParaRPr sz="302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2554425" y="1461375"/>
            <a:ext cx="6457500" cy="21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Журнал для всех, кто занимается с детьми, имеющими нарушения речи: логопедов, воспитателей ДОУ, медиков и учителей.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Представлены </a:t>
            </a: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апробированные на практике авторские методики и технологии;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оригинальные методические материалы, игры и пособия по развитию речи.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464300" y="4278075"/>
            <a:ext cx="625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2008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50" y="576156"/>
            <a:ext cx="2330375" cy="349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ctrTitle"/>
          </p:nvPr>
        </p:nvSpPr>
        <p:spPr>
          <a:xfrm>
            <a:off x="3055900" y="501475"/>
            <a:ext cx="5665800" cy="16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020">
                <a:latin typeface="Times New Roman"/>
                <a:ea typeface="Times New Roman"/>
                <a:cs typeface="Times New Roman"/>
                <a:sym typeface="Times New Roman"/>
              </a:rPr>
              <a:t>Начальная школа</a:t>
            </a:r>
            <a:endParaRPr sz="302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91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периодичность - 6 выпусков в полугодие</a:t>
            </a:r>
            <a:endParaRPr sz="302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1"/>
          <p:cNvSpPr txBox="1"/>
          <p:nvPr>
            <p:ph idx="1" type="subTitle"/>
          </p:nvPr>
        </p:nvSpPr>
        <p:spPr>
          <a:xfrm>
            <a:off x="2851125" y="1661975"/>
            <a:ext cx="6160800" cy="16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Научно-методический журнал, который 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является уникальным методическим пособием: в нем публикуются материалы по всем предметам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Verdana"/>
                <a:ea typeface="Verdana"/>
                <a:cs typeface="Verdana"/>
                <a:sym typeface="Verdana"/>
              </a:rPr>
              <a:t> и курсам для каждого класса начальной школы, официальные документы Министерства образования и науки РФ.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2464300" y="4278075"/>
            <a:ext cx="625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библиотеке представлен архив журнала с 2008 года.</a:t>
            </a:r>
            <a:endParaRPr b="1" sz="1600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750" y="620350"/>
            <a:ext cx="2504700" cy="349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